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5" r:id="rId3"/>
    <p:sldId id="261" r:id="rId4"/>
    <p:sldId id="262" r:id="rId5"/>
    <p:sldId id="263" r:id="rId6"/>
    <p:sldId id="264" r:id="rId7"/>
    <p:sldId id="266" r:id="rId8"/>
    <p:sldId id="271" r:id="rId9"/>
    <p:sldId id="257" r:id="rId10"/>
    <p:sldId id="269" r:id="rId11"/>
    <p:sldId id="270" r:id="rId12"/>
    <p:sldId id="268" r:id="rId13"/>
    <p:sldId id="267" r:id="rId14"/>
    <p:sldId id="258" r:id="rId15"/>
    <p:sldId id="259"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4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August 11, 2012</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August 11,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August 11,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August 11,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August 11,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August 11,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August 11,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August 11,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August 11,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August 11, 2012</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August 11, 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August 11, 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Reading Partnerships	</a:t>
            </a:r>
            <a:endParaRPr lang="en-US" dirty="0"/>
          </a:p>
        </p:txBody>
      </p:sp>
      <p:sp>
        <p:nvSpPr>
          <p:cNvPr id="3" name="Subtitle 2"/>
          <p:cNvSpPr>
            <a:spLocks noGrp="1"/>
          </p:cNvSpPr>
          <p:nvPr>
            <p:ph type="subTitle" idx="1"/>
          </p:nvPr>
        </p:nvSpPr>
        <p:spPr/>
        <p:txBody>
          <a:bodyPr/>
          <a:lstStyle/>
          <a:p>
            <a:r>
              <a:rPr lang="en-US" dirty="0" smtClean="0"/>
              <a:t>Bridging Reading and Conversation</a:t>
            </a:r>
            <a:endParaRPr lang="en-US" dirty="0"/>
          </a:p>
        </p:txBody>
      </p:sp>
    </p:spTree>
    <p:extLst>
      <p:ext uri="{BB962C8B-B14F-4D97-AF65-F5344CB8AC3E}">
        <p14:creationId xmlns:p14="http://schemas.microsoft.com/office/powerpoint/2010/main" val="99513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Talk and Listen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Come to partnership time with an idea, page or post-it to talk about</a:t>
            </a:r>
          </a:p>
          <a:p>
            <a:r>
              <a:rPr lang="en-US" dirty="0" smtClean="0"/>
              <a:t>Talk about more than one post-it, page or idea</a:t>
            </a:r>
          </a:p>
          <a:p>
            <a:r>
              <a:rPr lang="en-US" dirty="0" smtClean="0"/>
              <a:t>Keep the conversation going</a:t>
            </a:r>
          </a:p>
          <a:p>
            <a:pPr lvl="1"/>
            <a:r>
              <a:rPr lang="en-US" dirty="0" smtClean="0"/>
              <a:t>Think about what your partner says</a:t>
            </a:r>
          </a:p>
          <a:p>
            <a:pPr lvl="1"/>
            <a:r>
              <a:rPr lang="en-US" dirty="0" smtClean="0"/>
              <a:t>Don’t give a one-word answer</a:t>
            </a:r>
          </a:p>
          <a:p>
            <a:pPr lvl="1"/>
            <a:r>
              <a:rPr lang="en-US" dirty="0" smtClean="0"/>
              <a:t>Explain – Say why you think so</a:t>
            </a:r>
          </a:p>
          <a:p>
            <a:pPr lvl="1"/>
            <a:r>
              <a:rPr lang="en-US" dirty="0" smtClean="0"/>
              <a:t>Ask questions if you need clarification</a:t>
            </a:r>
          </a:p>
          <a:p>
            <a:r>
              <a:rPr lang="en-US" dirty="0" smtClean="0"/>
              <a:t>Show you are listening by</a:t>
            </a:r>
          </a:p>
          <a:p>
            <a:pPr lvl="1"/>
            <a:r>
              <a:rPr lang="en-US" dirty="0" smtClean="0"/>
              <a:t>Facing and looking at partner</a:t>
            </a:r>
          </a:p>
          <a:p>
            <a:pPr lvl="1"/>
            <a:r>
              <a:rPr lang="en-US" dirty="0" smtClean="0"/>
              <a:t>Nod, smile, laugh</a:t>
            </a:r>
          </a:p>
          <a:p>
            <a:pPr lvl="1"/>
            <a:r>
              <a:rPr lang="en-US" dirty="0" smtClean="0"/>
              <a:t>Focus on one book at a time.  Decide which book will be talked about first.</a:t>
            </a:r>
            <a:endParaRPr lang="en-US" dirty="0"/>
          </a:p>
        </p:txBody>
      </p:sp>
    </p:spTree>
    <p:extLst>
      <p:ext uri="{BB962C8B-B14F-4D97-AF65-F5344CB8AC3E}">
        <p14:creationId xmlns:p14="http://schemas.microsoft.com/office/powerpoint/2010/main" val="317426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Partners can talk about: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Choose a sticky-note to talk about, use evidence from the text when sharing your idea.</a:t>
            </a:r>
          </a:p>
          <a:p>
            <a:pPr lvl="1"/>
            <a:r>
              <a:rPr lang="en-US" dirty="0" smtClean="0"/>
              <a:t>Sticky notes may have been placed because…</a:t>
            </a:r>
          </a:p>
          <a:p>
            <a:pPr lvl="2"/>
            <a:r>
              <a:rPr lang="en-US" dirty="0" smtClean="0"/>
              <a:t>Something was confusing</a:t>
            </a:r>
          </a:p>
          <a:p>
            <a:pPr lvl="2"/>
            <a:r>
              <a:rPr lang="en-US" dirty="0" smtClean="0"/>
              <a:t>You learned something new</a:t>
            </a:r>
          </a:p>
          <a:p>
            <a:pPr lvl="2"/>
            <a:r>
              <a:rPr lang="en-US" dirty="0" smtClean="0"/>
              <a:t>The main problem was introduced/solved</a:t>
            </a:r>
          </a:p>
          <a:p>
            <a:pPr lvl="2"/>
            <a:r>
              <a:rPr lang="en-US" dirty="0" smtClean="0"/>
              <a:t>You have a theory about a character</a:t>
            </a:r>
          </a:p>
          <a:p>
            <a:pPr lvl="2"/>
            <a:r>
              <a:rPr lang="en-US" dirty="0" smtClean="0"/>
              <a:t>You had a connection</a:t>
            </a:r>
          </a:p>
          <a:p>
            <a:pPr lvl="2"/>
            <a:r>
              <a:rPr lang="en-US" dirty="0" smtClean="0"/>
              <a:t>There was a tricky word</a:t>
            </a:r>
          </a:p>
          <a:p>
            <a:pPr lvl="2"/>
            <a:r>
              <a:rPr lang="en-US" dirty="0" smtClean="0"/>
              <a:t>You thought a part was funny</a:t>
            </a:r>
          </a:p>
        </p:txBody>
      </p:sp>
    </p:spTree>
    <p:extLst>
      <p:ext uri="{BB962C8B-B14F-4D97-AF65-F5344CB8AC3E}">
        <p14:creationId xmlns:p14="http://schemas.microsoft.com/office/powerpoint/2010/main" val="1626502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 Begin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Partners are selected based on similar reading levels, abilities and interests.</a:t>
            </a:r>
          </a:p>
          <a:p>
            <a:pPr lvl="1"/>
            <a:r>
              <a:rPr lang="en-US" dirty="0" smtClean="0"/>
              <a:t>Since partners may or may not be reading the same book, interests in the same book might not be as important.  If students read books by the same author or in the same series, however, they might have more to base their conversation on.</a:t>
            </a:r>
          </a:p>
          <a:p>
            <a:r>
              <a:rPr lang="en-US" dirty="0" smtClean="0"/>
              <a:t>Partners are long term yet fluid.  </a:t>
            </a:r>
            <a:endParaRPr lang="en-US" dirty="0"/>
          </a:p>
          <a:p>
            <a:pPr lvl="1"/>
            <a:r>
              <a:rPr lang="en-US" dirty="0" smtClean="0"/>
              <a:t>Successful partnerships may last all year, others may change after a month or so.</a:t>
            </a:r>
            <a:endParaRPr lang="en-US" dirty="0"/>
          </a:p>
        </p:txBody>
      </p:sp>
    </p:spTree>
    <p:extLst>
      <p:ext uri="{BB962C8B-B14F-4D97-AF65-F5344CB8AC3E}">
        <p14:creationId xmlns:p14="http://schemas.microsoft.com/office/powerpoint/2010/main" val="110308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Evaluate the Effectiveness of Partnerships</a:t>
            </a:r>
            <a:endParaRPr lang="en-US" dirty="0"/>
          </a:p>
        </p:txBody>
      </p:sp>
      <p:sp>
        <p:nvSpPr>
          <p:cNvPr id="3" name="Content Placeholder 2"/>
          <p:cNvSpPr>
            <a:spLocks noGrp="1"/>
          </p:cNvSpPr>
          <p:nvPr>
            <p:ph idx="1"/>
          </p:nvPr>
        </p:nvSpPr>
        <p:spPr/>
        <p:txBody>
          <a:bodyPr>
            <a:normAutofit lnSpcReduction="10000"/>
          </a:bodyPr>
          <a:lstStyle/>
          <a:p>
            <a:r>
              <a:rPr lang="en-US" dirty="0" smtClean="0"/>
              <a:t>The teacher, as the ‘guide on the side,’ sits in on partnerships to listen or participate.</a:t>
            </a:r>
          </a:p>
          <a:p>
            <a:r>
              <a:rPr lang="en-US" dirty="0" smtClean="0"/>
              <a:t>The teacher may collect artifacts from partners like sticky notes or written responses.</a:t>
            </a:r>
          </a:p>
          <a:p>
            <a:r>
              <a:rPr lang="en-US" dirty="0" smtClean="0"/>
              <a:t>Students may participate in metacognitive responses where they reflect on how their thinking changed after meeting with their reading partner.</a:t>
            </a:r>
            <a:endParaRPr lang="en-US" dirty="0"/>
          </a:p>
        </p:txBody>
      </p:sp>
    </p:spTree>
    <p:extLst>
      <p:ext uri="{BB962C8B-B14F-4D97-AF65-F5344CB8AC3E}">
        <p14:creationId xmlns:p14="http://schemas.microsoft.com/office/powerpoint/2010/main" val="2503428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p:txBody>
          <a:bodyPr/>
          <a:lstStyle/>
          <a:p>
            <a:r>
              <a:rPr lang="en-US" dirty="0" smtClean="0"/>
              <a:t>Listen for:</a:t>
            </a:r>
          </a:p>
          <a:p>
            <a:pPr lvl="1"/>
            <a:r>
              <a:rPr lang="en-US" dirty="0" smtClean="0"/>
              <a:t>The kinds of questions asked in partnerships</a:t>
            </a:r>
          </a:p>
          <a:p>
            <a:pPr lvl="2"/>
            <a:r>
              <a:rPr lang="en-US" dirty="0" smtClean="0"/>
              <a:t>Are they thick or thin?</a:t>
            </a:r>
          </a:p>
          <a:p>
            <a:pPr lvl="1"/>
            <a:r>
              <a:rPr lang="en-US" dirty="0" smtClean="0"/>
              <a:t>The length of the responses</a:t>
            </a:r>
          </a:p>
          <a:p>
            <a:pPr lvl="2"/>
            <a:r>
              <a:rPr lang="en-US" dirty="0" smtClean="0"/>
              <a:t>Are they more than a few words?</a:t>
            </a:r>
          </a:p>
          <a:p>
            <a:pPr lvl="1"/>
            <a:r>
              <a:rPr lang="en-US" dirty="0" smtClean="0"/>
              <a:t>Details used to support ideas</a:t>
            </a:r>
          </a:p>
          <a:p>
            <a:pPr lvl="1"/>
            <a:r>
              <a:rPr lang="en-US" dirty="0" smtClean="0"/>
              <a:t>Details that come from the text</a:t>
            </a:r>
          </a:p>
        </p:txBody>
      </p:sp>
    </p:spTree>
    <p:extLst>
      <p:ext uri="{BB962C8B-B14F-4D97-AF65-F5344CB8AC3E}">
        <p14:creationId xmlns:p14="http://schemas.microsoft.com/office/powerpoint/2010/main" val="3853301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	</a:t>
            </a:r>
            <a:endParaRPr lang="en-US" dirty="0"/>
          </a:p>
        </p:txBody>
      </p:sp>
      <p:sp>
        <p:nvSpPr>
          <p:cNvPr id="3" name="Content Placeholder 2"/>
          <p:cNvSpPr>
            <a:spLocks noGrp="1"/>
          </p:cNvSpPr>
          <p:nvPr>
            <p:ph idx="1"/>
          </p:nvPr>
        </p:nvSpPr>
        <p:spPr/>
        <p:txBody>
          <a:bodyPr/>
          <a:lstStyle/>
          <a:p>
            <a:r>
              <a:rPr lang="en-US" dirty="0" smtClean="0"/>
              <a:t>Look for:</a:t>
            </a:r>
          </a:p>
          <a:p>
            <a:pPr lvl="1"/>
            <a:r>
              <a:rPr lang="en-US" dirty="0" smtClean="0"/>
              <a:t>Student to student eye contact</a:t>
            </a:r>
          </a:p>
          <a:p>
            <a:pPr lvl="1"/>
            <a:r>
              <a:rPr lang="en-US" dirty="0" smtClean="0"/>
              <a:t>Students looking back to the text</a:t>
            </a:r>
          </a:p>
        </p:txBody>
      </p:sp>
    </p:spTree>
    <p:extLst>
      <p:ext uri="{BB962C8B-B14F-4D97-AF65-F5344CB8AC3E}">
        <p14:creationId xmlns:p14="http://schemas.microsoft.com/office/powerpoint/2010/main" val="3161540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Keep kids talking</a:t>
            </a:r>
          </a:p>
          <a:p>
            <a:pPr lvl="1"/>
            <a:r>
              <a:rPr lang="en-US" dirty="0"/>
              <a:t>"We may not always understand their responses, but we believe in them.  We know that if we keep them talking, we can help ourselves and the children make sense of what they have to say</a:t>
            </a:r>
            <a:r>
              <a:rPr lang="en-US" dirty="0" smtClean="0"/>
              <a:t>.” (Dyer, et al., 2000, p. 28)</a:t>
            </a:r>
            <a:endParaRPr lang="en-US" dirty="0"/>
          </a:p>
          <a:p>
            <a:r>
              <a:rPr lang="en-US" dirty="0" smtClean="0"/>
              <a:t>Give them time</a:t>
            </a:r>
          </a:p>
          <a:p>
            <a:pPr lvl="1"/>
            <a:r>
              <a:rPr lang="en-US" dirty="0" smtClean="0"/>
              <a:t>A rushed conversation will not reach the kinds of talking needed to enhance comprehension.  With proper modeling and practice early in the year, students will be ready for long conversations with a partner</a:t>
            </a:r>
          </a:p>
          <a:p>
            <a:pPr lvl="1"/>
            <a:endParaRPr lang="en-US" dirty="0"/>
          </a:p>
        </p:txBody>
      </p:sp>
    </p:spTree>
    <p:extLst>
      <p:ext uri="{BB962C8B-B14F-4D97-AF65-F5344CB8AC3E}">
        <p14:creationId xmlns:p14="http://schemas.microsoft.com/office/powerpoint/2010/main" val="45236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Talk</a:t>
            </a:r>
            <a:endParaRPr lang="en-US" dirty="0"/>
          </a:p>
        </p:txBody>
      </p:sp>
      <p:sp>
        <p:nvSpPr>
          <p:cNvPr id="3" name="Content Placeholder 2"/>
          <p:cNvSpPr>
            <a:spLocks noGrp="1"/>
          </p:cNvSpPr>
          <p:nvPr>
            <p:ph idx="1"/>
          </p:nvPr>
        </p:nvSpPr>
        <p:spPr/>
        <p:txBody>
          <a:bodyPr/>
          <a:lstStyle/>
          <a:p>
            <a:r>
              <a:rPr lang="en-US" dirty="0" smtClean="0"/>
              <a:t>“Nothing enhances our understanding more than talking about what we are reading and learning.” (Harvey &amp; Daniels, 2009, p.34)</a:t>
            </a:r>
          </a:p>
          <a:p>
            <a:r>
              <a:rPr lang="en-US" dirty="0" smtClean="0"/>
              <a:t>“Reading is a process of meaning making, where the talk around a book is as much a part of reading as saying the actual words.” (Dyer et al., 2000, p. 27)</a:t>
            </a:r>
            <a:endParaRPr lang="en-US" dirty="0"/>
          </a:p>
        </p:txBody>
      </p:sp>
    </p:spTree>
    <p:extLst>
      <p:ext uri="{BB962C8B-B14F-4D97-AF65-F5344CB8AC3E}">
        <p14:creationId xmlns:p14="http://schemas.microsoft.com/office/powerpoint/2010/main" val="4103624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the Stage for Partnerships</a:t>
            </a:r>
            <a:r>
              <a:rPr lang="en-US" dirty="0"/>
              <a:t> </a:t>
            </a:r>
            <a:r>
              <a:rPr lang="en-US" dirty="0" smtClean="0"/>
              <a:t>– Think-</a:t>
            </a:r>
            <a:r>
              <a:rPr lang="en-US" dirty="0" err="1" smtClean="0"/>
              <a:t>Alouds</a:t>
            </a:r>
            <a:endParaRPr lang="en-US" dirty="0"/>
          </a:p>
        </p:txBody>
      </p:sp>
      <p:sp>
        <p:nvSpPr>
          <p:cNvPr id="3" name="Content Placeholder 2"/>
          <p:cNvSpPr>
            <a:spLocks noGrp="1"/>
          </p:cNvSpPr>
          <p:nvPr>
            <p:ph idx="1"/>
          </p:nvPr>
        </p:nvSpPr>
        <p:spPr/>
        <p:txBody>
          <a:bodyPr/>
          <a:lstStyle/>
          <a:p>
            <a:r>
              <a:rPr lang="en-US" dirty="0" smtClean="0"/>
              <a:t>Model thinking about the meaning of the book </a:t>
            </a:r>
          </a:p>
          <a:p>
            <a:pPr lvl="1"/>
            <a:r>
              <a:rPr lang="en-US" dirty="0" smtClean="0"/>
              <a:t>Think-aloud during read aloud time to help students begin to see that reading is a process of meaning making.</a:t>
            </a:r>
          </a:p>
          <a:p>
            <a:r>
              <a:rPr lang="en-US" dirty="0" smtClean="0"/>
              <a:t>Model talking about a book</a:t>
            </a:r>
          </a:p>
          <a:p>
            <a:pPr lvl="1"/>
            <a:r>
              <a:rPr lang="en-US" dirty="0" smtClean="0"/>
              <a:t>Show that you value the talk around a book as much as you enjoy reading the actual words</a:t>
            </a:r>
            <a:endParaRPr lang="en-US" dirty="0"/>
          </a:p>
        </p:txBody>
      </p:sp>
    </p:spTree>
    <p:extLst>
      <p:ext uri="{BB962C8B-B14F-4D97-AF65-F5344CB8AC3E}">
        <p14:creationId xmlns:p14="http://schemas.microsoft.com/office/powerpoint/2010/main" val="2033971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the Stage for Partnerships - Conferring</a:t>
            </a:r>
            <a:endParaRPr lang="en-US" dirty="0"/>
          </a:p>
        </p:txBody>
      </p:sp>
      <p:sp>
        <p:nvSpPr>
          <p:cNvPr id="3" name="Content Placeholder 2"/>
          <p:cNvSpPr>
            <a:spLocks noGrp="1"/>
          </p:cNvSpPr>
          <p:nvPr>
            <p:ph idx="1"/>
          </p:nvPr>
        </p:nvSpPr>
        <p:spPr/>
        <p:txBody>
          <a:bodyPr>
            <a:normAutofit lnSpcReduction="10000"/>
          </a:bodyPr>
          <a:lstStyle/>
          <a:p>
            <a:r>
              <a:rPr lang="en-US" dirty="0" smtClean="0"/>
              <a:t>Ask a lot of questions in student conferences</a:t>
            </a:r>
          </a:p>
          <a:p>
            <a:pPr lvl="1"/>
            <a:r>
              <a:rPr lang="en-US" dirty="0" smtClean="0"/>
              <a:t>What are you thinking about?</a:t>
            </a:r>
          </a:p>
          <a:p>
            <a:pPr lvl="1"/>
            <a:r>
              <a:rPr lang="en-US" dirty="0" smtClean="0"/>
              <a:t>What are you noticing</a:t>
            </a:r>
          </a:p>
          <a:p>
            <a:pPr lvl="1"/>
            <a:r>
              <a:rPr lang="en-US" dirty="0" smtClean="0"/>
              <a:t>What does this remind you of?</a:t>
            </a:r>
          </a:p>
          <a:p>
            <a:pPr lvl="1"/>
            <a:r>
              <a:rPr lang="en-US" dirty="0" smtClean="0"/>
              <a:t>What was your favorite part?</a:t>
            </a:r>
          </a:p>
          <a:p>
            <a:pPr lvl="1"/>
            <a:r>
              <a:rPr lang="en-US" dirty="0" smtClean="0"/>
              <a:t>What do you think is going to happen?</a:t>
            </a:r>
          </a:p>
          <a:p>
            <a:r>
              <a:rPr lang="en-US" i="1" dirty="0" smtClean="0"/>
              <a:t>These questions must match the kind of thinking demonstrated during read aloud</a:t>
            </a:r>
            <a:endParaRPr lang="en-US" i="1" dirty="0"/>
          </a:p>
        </p:txBody>
      </p:sp>
    </p:spTree>
    <p:extLst>
      <p:ext uri="{BB962C8B-B14F-4D97-AF65-F5344CB8AC3E}">
        <p14:creationId xmlns:p14="http://schemas.microsoft.com/office/powerpoint/2010/main" val="1281140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the Stage for Partnerships – Class Discussion</a:t>
            </a:r>
            <a:endParaRPr lang="en-US" dirty="0"/>
          </a:p>
        </p:txBody>
      </p:sp>
      <p:sp>
        <p:nvSpPr>
          <p:cNvPr id="3" name="Content Placeholder 2"/>
          <p:cNvSpPr>
            <a:spLocks noGrp="1"/>
          </p:cNvSpPr>
          <p:nvPr>
            <p:ph idx="1"/>
          </p:nvPr>
        </p:nvSpPr>
        <p:spPr/>
        <p:txBody>
          <a:bodyPr>
            <a:normAutofit fontScale="92500"/>
          </a:bodyPr>
          <a:lstStyle/>
          <a:p>
            <a:r>
              <a:rPr lang="en-US" dirty="0" smtClean="0"/>
              <a:t>Begin structured whole-class discussions about read-</a:t>
            </a:r>
            <a:r>
              <a:rPr lang="en-US" dirty="0" err="1" smtClean="0"/>
              <a:t>alouds</a:t>
            </a:r>
            <a:endParaRPr lang="en-US" dirty="0" smtClean="0"/>
          </a:p>
          <a:p>
            <a:pPr lvl="1"/>
            <a:r>
              <a:rPr lang="en-US" dirty="0" smtClean="0"/>
              <a:t>During read-</a:t>
            </a:r>
            <a:r>
              <a:rPr lang="en-US" dirty="0" err="1" smtClean="0"/>
              <a:t>alouds</a:t>
            </a:r>
            <a:r>
              <a:rPr lang="en-US" dirty="0" smtClean="0"/>
              <a:t> have students record their thinking in writing.  This will prepare students for post-it note responses in their own books.</a:t>
            </a:r>
            <a:endParaRPr lang="en-US" dirty="0"/>
          </a:p>
          <a:p>
            <a:pPr lvl="1"/>
            <a:r>
              <a:rPr lang="en-US" dirty="0" smtClean="0"/>
              <a:t>Have students use this writing to form their responses during a whole class discussion about the read aloud book</a:t>
            </a:r>
          </a:p>
          <a:p>
            <a:pPr lvl="2"/>
            <a:r>
              <a:rPr lang="en-US" dirty="0" smtClean="0"/>
              <a:t>Help students focus their thoughts onto paper first, not worrying about right or wrong answers.</a:t>
            </a:r>
          </a:p>
        </p:txBody>
      </p:sp>
    </p:spTree>
    <p:extLst>
      <p:ext uri="{BB962C8B-B14F-4D97-AF65-F5344CB8AC3E}">
        <p14:creationId xmlns:p14="http://schemas.microsoft.com/office/powerpoint/2010/main" val="384242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the Stage for Partnerships – Class Discussions</a:t>
            </a:r>
            <a:endParaRPr lang="en-US" dirty="0"/>
          </a:p>
        </p:txBody>
      </p:sp>
      <p:sp>
        <p:nvSpPr>
          <p:cNvPr id="3" name="Content Placeholder 2"/>
          <p:cNvSpPr>
            <a:spLocks noGrp="1"/>
          </p:cNvSpPr>
          <p:nvPr>
            <p:ph idx="1"/>
          </p:nvPr>
        </p:nvSpPr>
        <p:spPr/>
        <p:txBody>
          <a:bodyPr/>
          <a:lstStyle/>
          <a:p>
            <a:pPr marL="68580" indent="0">
              <a:buNone/>
            </a:pPr>
            <a:r>
              <a:rPr lang="en-US" dirty="0" smtClean="0"/>
              <a:t>The teacher is part of the conversation…</a:t>
            </a:r>
          </a:p>
          <a:p>
            <a:r>
              <a:rPr lang="en-US" dirty="0" smtClean="0"/>
              <a:t>Model how to pose questions that lead to good discussions – “Thick Questions”</a:t>
            </a:r>
          </a:p>
          <a:p>
            <a:r>
              <a:rPr lang="en-US" dirty="0" smtClean="0"/>
              <a:t>Model how to find supporting evidence for ideas posed in class discussions</a:t>
            </a:r>
          </a:p>
          <a:p>
            <a:r>
              <a:rPr lang="en-US" dirty="0" smtClean="0"/>
              <a:t>Model how to connect to each other’s ideas and how to elaborate on your own ideas.</a:t>
            </a:r>
          </a:p>
        </p:txBody>
      </p:sp>
    </p:spTree>
    <p:extLst>
      <p:ext uri="{BB962C8B-B14F-4D97-AF65-F5344CB8AC3E}">
        <p14:creationId xmlns:p14="http://schemas.microsoft.com/office/powerpoint/2010/main" val="167933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 Standards for Partnerships</a:t>
            </a:r>
            <a:endParaRPr lang="en-US" dirty="0"/>
          </a:p>
        </p:txBody>
      </p:sp>
      <p:sp>
        <p:nvSpPr>
          <p:cNvPr id="3" name="Content Placeholder 2"/>
          <p:cNvSpPr>
            <a:spLocks noGrp="1"/>
          </p:cNvSpPr>
          <p:nvPr>
            <p:ph idx="1"/>
          </p:nvPr>
        </p:nvSpPr>
        <p:spPr/>
        <p:txBody>
          <a:bodyPr>
            <a:normAutofit fontScale="92500"/>
          </a:bodyPr>
          <a:lstStyle/>
          <a:p>
            <a:r>
              <a:rPr lang="en-US" dirty="0" smtClean="0"/>
              <a:t>After experiencing structured whole class discussions, set norms for reading partnerships.  </a:t>
            </a:r>
          </a:p>
          <a:p>
            <a:r>
              <a:rPr lang="en-US" dirty="0" smtClean="0"/>
              <a:t>Ideas include:</a:t>
            </a:r>
          </a:p>
          <a:p>
            <a:pPr lvl="1"/>
            <a:r>
              <a:rPr lang="en-US" dirty="0" smtClean="0"/>
              <a:t>One person speaks at a time</a:t>
            </a:r>
          </a:p>
          <a:p>
            <a:pPr lvl="1"/>
            <a:r>
              <a:rPr lang="en-US" dirty="0" smtClean="0"/>
              <a:t>Talk about one book first and then the other</a:t>
            </a:r>
          </a:p>
          <a:p>
            <a:pPr lvl="1"/>
            <a:r>
              <a:rPr lang="en-US" dirty="0" smtClean="0"/>
              <a:t>Stick to one topic before moving on to the next</a:t>
            </a:r>
          </a:p>
          <a:p>
            <a:pPr lvl="1"/>
            <a:r>
              <a:rPr lang="en-US" dirty="0" smtClean="0"/>
              <a:t>Always talk about the book, don’t get off topic</a:t>
            </a:r>
          </a:p>
          <a:p>
            <a:pPr lvl="1"/>
            <a:r>
              <a:rPr lang="en-US" dirty="0" smtClean="0"/>
              <a:t>Disagree politely</a:t>
            </a:r>
          </a:p>
          <a:p>
            <a:pPr lvl="1"/>
            <a:r>
              <a:rPr lang="en-US" dirty="0" smtClean="0"/>
              <a:t>Ask follow-up questions</a:t>
            </a:r>
            <a:endParaRPr lang="en-US" dirty="0"/>
          </a:p>
        </p:txBody>
      </p:sp>
    </p:spTree>
    <p:extLst>
      <p:ext uri="{BB962C8B-B14F-4D97-AF65-F5344CB8AC3E}">
        <p14:creationId xmlns:p14="http://schemas.microsoft.com/office/powerpoint/2010/main" val="84393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Come to your partner meeting prepared!	</a:t>
            </a:r>
            <a:endParaRPr lang="en-US" dirty="0"/>
          </a:p>
        </p:txBody>
      </p:sp>
      <p:sp>
        <p:nvSpPr>
          <p:cNvPr id="3" name="Content Placeholder 2"/>
          <p:cNvSpPr>
            <a:spLocks noGrp="1"/>
          </p:cNvSpPr>
          <p:nvPr>
            <p:ph idx="1"/>
          </p:nvPr>
        </p:nvSpPr>
        <p:spPr/>
        <p:txBody>
          <a:bodyPr>
            <a:normAutofit lnSpcReduction="10000"/>
          </a:bodyPr>
          <a:lstStyle/>
          <a:p>
            <a:r>
              <a:rPr lang="en-US" dirty="0" smtClean="0"/>
              <a:t>Make sticky notes so you remember what you want to talk about:</a:t>
            </a:r>
          </a:p>
          <a:p>
            <a:pPr lvl="1"/>
            <a:r>
              <a:rPr lang="en-US" dirty="0" smtClean="0"/>
              <a:t>Make predictions about the story</a:t>
            </a:r>
          </a:p>
          <a:p>
            <a:pPr lvl="1"/>
            <a:r>
              <a:rPr lang="en-US" dirty="0" smtClean="0"/>
              <a:t>Connect what you’re reading to your life, other books or the world</a:t>
            </a:r>
          </a:p>
          <a:p>
            <a:pPr lvl="1"/>
            <a:r>
              <a:rPr lang="en-US" dirty="0" smtClean="0"/>
              <a:t>Ask questions about what you are reading</a:t>
            </a:r>
          </a:p>
          <a:p>
            <a:pPr lvl="1"/>
            <a:r>
              <a:rPr lang="en-US" dirty="0" smtClean="0"/>
              <a:t>Summarize or retell what you read to remind your partner of key events</a:t>
            </a:r>
          </a:p>
          <a:p>
            <a:pPr lvl="1"/>
            <a:r>
              <a:rPr lang="en-US" dirty="0" smtClean="0"/>
              <a:t>Make inferences by reading between the lines</a:t>
            </a:r>
            <a:endParaRPr lang="en-US" dirty="0"/>
          </a:p>
        </p:txBody>
      </p:sp>
    </p:spTree>
    <p:extLst>
      <p:ext uri="{BB962C8B-B14F-4D97-AF65-F5344CB8AC3E}">
        <p14:creationId xmlns:p14="http://schemas.microsoft.com/office/powerpoint/2010/main" val="34251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Talk and Listen	</a:t>
            </a:r>
            <a:endParaRPr lang="en-US" dirty="0"/>
          </a:p>
        </p:txBody>
      </p:sp>
      <p:sp>
        <p:nvSpPr>
          <p:cNvPr id="3" name="Content Placeholder 2"/>
          <p:cNvSpPr>
            <a:spLocks noGrp="1"/>
          </p:cNvSpPr>
          <p:nvPr>
            <p:ph idx="1"/>
          </p:nvPr>
        </p:nvSpPr>
        <p:spPr/>
        <p:txBody>
          <a:bodyPr>
            <a:normAutofit/>
          </a:bodyPr>
          <a:lstStyle/>
          <a:p>
            <a:pPr marL="68580" indent="0">
              <a:buNone/>
            </a:pPr>
            <a:r>
              <a:rPr lang="en-US" dirty="0" smtClean="0"/>
              <a:t>Cues for peer to peer interaction</a:t>
            </a:r>
          </a:p>
          <a:p>
            <a:pPr lvl="1"/>
            <a:r>
              <a:rPr lang="en-US" dirty="0" smtClean="0"/>
              <a:t>Share your thinking</a:t>
            </a:r>
          </a:p>
          <a:p>
            <a:pPr lvl="1"/>
            <a:r>
              <a:rPr lang="en-US" dirty="0" smtClean="0"/>
              <a:t>Back up your opinions</a:t>
            </a:r>
          </a:p>
          <a:p>
            <a:pPr lvl="1"/>
            <a:r>
              <a:rPr lang="en-US" dirty="0" smtClean="0"/>
              <a:t>Challenge ideas</a:t>
            </a:r>
          </a:p>
          <a:p>
            <a:pPr lvl="1"/>
            <a:r>
              <a:rPr lang="en-US" dirty="0" smtClean="0"/>
              <a:t>Change your mind</a:t>
            </a:r>
          </a:p>
          <a:p>
            <a:pPr lvl="1"/>
            <a:r>
              <a:rPr lang="en-US" dirty="0" smtClean="0"/>
              <a:t>Ask questions</a:t>
            </a:r>
          </a:p>
          <a:p>
            <a:pPr lvl="1"/>
            <a:r>
              <a:rPr lang="en-US" dirty="0" smtClean="0"/>
              <a:t>Listen to Each other</a:t>
            </a:r>
          </a:p>
          <a:p>
            <a:pPr lvl="1"/>
            <a:r>
              <a:rPr lang="en-US" dirty="0" smtClean="0"/>
              <a:t>Look at people in the group</a:t>
            </a:r>
          </a:p>
          <a:p>
            <a:pPr marL="68580" indent="0">
              <a:buNone/>
            </a:pPr>
            <a:endParaRPr lang="en-US" dirty="0"/>
          </a:p>
        </p:txBody>
      </p:sp>
    </p:spTree>
    <p:extLst>
      <p:ext uri="{BB962C8B-B14F-4D97-AF65-F5344CB8AC3E}">
        <p14:creationId xmlns:p14="http://schemas.microsoft.com/office/powerpoint/2010/main" val="1650113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95</TotalTime>
  <Words>969</Words>
  <Application>Microsoft Macintosh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Reading Partnerships </vt:lpstr>
      <vt:lpstr>The Importance of Talk</vt:lpstr>
      <vt:lpstr>Setting the Stage for Partnerships – Think-Alouds</vt:lpstr>
      <vt:lpstr>Setting the Stage for Partnerships - Conferring</vt:lpstr>
      <vt:lpstr>Setting the Stage for Partnerships – Class Discussion</vt:lpstr>
      <vt:lpstr>Setting the Stage for Partnerships – Class Discussions</vt:lpstr>
      <vt:lpstr>Set Standards for Partnerships</vt:lpstr>
      <vt:lpstr>Come to your partner meeting prepared! </vt:lpstr>
      <vt:lpstr>How to Talk and Listen </vt:lpstr>
      <vt:lpstr>How to Talk and Listen </vt:lpstr>
      <vt:lpstr>Reading Partners can talk about:</vt:lpstr>
      <vt:lpstr>Partnerships Begin</vt:lpstr>
      <vt:lpstr>Evaluate the Effectiveness of Partnerships</vt:lpstr>
      <vt:lpstr>Assessments</vt:lpstr>
      <vt:lpstr>Assessments </vt:lpstr>
      <vt:lpstr>Tips for success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Partnerships </dc:title>
  <dc:creator>Cindy</dc:creator>
  <cp:lastModifiedBy>Cindy</cp:lastModifiedBy>
  <cp:revision>9</cp:revision>
  <dcterms:created xsi:type="dcterms:W3CDTF">2012-08-11T16:31:49Z</dcterms:created>
  <dcterms:modified xsi:type="dcterms:W3CDTF">2012-08-11T18:07:37Z</dcterms:modified>
</cp:coreProperties>
</file>